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Abril Fatfac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iG9k6RE77UWyGHiuYQFnRA4TEh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63DC40-CD92-4EEC-BA41-4BDC3D517580}">
  <a:tblStyle styleId="{CF63DC40-CD92-4EEC-BA41-4BDC3D51758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AbrilFatfac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940075"/>
            <a:ext cx="85206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>
                <a:latin typeface="Abril Fatface"/>
                <a:ea typeface="Abril Fatface"/>
                <a:cs typeface="Abril Fatface"/>
                <a:sym typeface="Abril Fatface"/>
              </a:rPr>
              <a:t>OPEN LAB PROJECT</a:t>
            </a:r>
            <a:r>
              <a:rPr lang="en" sz="5380"/>
              <a:t> </a:t>
            </a:r>
            <a:endParaRPr sz="538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1729650" y="2726650"/>
            <a:ext cx="56847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744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Team:</a:t>
            </a:r>
            <a:endParaRPr b="1" i="1" sz="288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744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Aruneswari S  - CB.EN.U4ECE18107</a:t>
            </a:r>
            <a:endParaRPr b="1" i="1" sz="288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744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            Ramakrishna  - CB.EN.U4ECE18110</a:t>
            </a:r>
            <a:endParaRPr b="1" i="1" sz="288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744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            Chandhana S  - CB.EN.U4ECE18112</a:t>
            </a:r>
            <a:endParaRPr b="1" i="1" sz="288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744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Nirali M Dave - CB.EN.U4ECE18136</a:t>
            </a:r>
            <a:endParaRPr b="1" i="1" sz="288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146"/>
              <a:buFont typeface="Arial"/>
              <a:buNone/>
            </a:pPr>
            <a:r>
              <a:rPr b="1" i="1" lang="en" sz="2883">
                <a:latin typeface="Times New Roman"/>
                <a:ea typeface="Times New Roman"/>
                <a:cs typeface="Times New Roman"/>
                <a:sym typeface="Times New Roman"/>
              </a:rPr>
              <a:t>R.R.Prathiksha - CB.EN.U4ECE18144</a:t>
            </a:r>
            <a:endParaRPr b="1" i="1"/>
          </a:p>
        </p:txBody>
      </p:sp>
      <p:sp>
        <p:nvSpPr>
          <p:cNvPr id="56" name="Google Shape;56;p1"/>
          <p:cNvSpPr txBox="1"/>
          <p:nvPr>
            <p:ph type="ctrTitle"/>
          </p:nvPr>
        </p:nvSpPr>
        <p:spPr>
          <a:xfrm>
            <a:off x="526575" y="1554575"/>
            <a:ext cx="85206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306"/>
              <a:buNone/>
            </a:pPr>
            <a:r>
              <a:rPr lang="en" sz="3843">
                <a:latin typeface="Abril Fatface"/>
                <a:ea typeface="Abril Fatface"/>
                <a:cs typeface="Abril Fatface"/>
                <a:sym typeface="Abril Fatface"/>
              </a:rPr>
              <a:t>PREDICTION OF FAKE NEWS</a:t>
            </a:r>
            <a:endParaRPr sz="5644"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1996900" y="207475"/>
            <a:ext cx="5082900" cy="400200"/>
          </a:xfrm>
          <a:prstGeom prst="rect">
            <a:avLst/>
          </a:prstGeom>
          <a:solidFill>
            <a:srgbClr val="B6E8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CLASSIFICATION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3109088" y="1142813"/>
            <a:ext cx="1584600" cy="4002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0"/>
          <p:cNvSpPr/>
          <p:nvPr/>
        </p:nvSpPr>
        <p:spPr>
          <a:xfrm>
            <a:off x="1034963" y="2065938"/>
            <a:ext cx="1584600" cy="400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5133613" y="2065950"/>
            <a:ext cx="1584600" cy="400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232613" y="2955750"/>
            <a:ext cx="1387500" cy="560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2046688" y="2955750"/>
            <a:ext cx="1387500" cy="560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3928038" y="2955750"/>
            <a:ext cx="1387500" cy="560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5232163" y="4138100"/>
            <a:ext cx="1387500" cy="560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6127013" y="2967950"/>
            <a:ext cx="1584600" cy="400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7456588" y="4138100"/>
            <a:ext cx="1387500" cy="560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0"/>
          <p:cNvCxnSpPr>
            <a:endCxn id="166" idx="0"/>
          </p:cNvCxnSpPr>
          <p:nvPr/>
        </p:nvCxnSpPr>
        <p:spPr>
          <a:xfrm flipH="1">
            <a:off x="1827263" y="1560138"/>
            <a:ext cx="20862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10"/>
          <p:cNvCxnSpPr>
            <a:stCxn id="165" idx="2"/>
            <a:endCxn id="167" idx="0"/>
          </p:cNvCxnSpPr>
          <p:nvPr/>
        </p:nvCxnSpPr>
        <p:spPr>
          <a:xfrm>
            <a:off x="3901388" y="1543013"/>
            <a:ext cx="20244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6" name="Google Shape;176;p10"/>
          <p:cNvCxnSpPr>
            <a:stCxn id="166" idx="2"/>
            <a:endCxn id="168" idx="0"/>
          </p:cNvCxnSpPr>
          <p:nvPr/>
        </p:nvCxnSpPr>
        <p:spPr>
          <a:xfrm flipH="1">
            <a:off x="926363" y="2466138"/>
            <a:ext cx="9009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10"/>
          <p:cNvCxnSpPr>
            <a:stCxn id="166" idx="2"/>
            <a:endCxn id="169" idx="0"/>
          </p:cNvCxnSpPr>
          <p:nvPr/>
        </p:nvCxnSpPr>
        <p:spPr>
          <a:xfrm>
            <a:off x="1827263" y="2466138"/>
            <a:ext cx="9132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10"/>
          <p:cNvCxnSpPr>
            <a:stCxn id="167" idx="2"/>
            <a:endCxn id="170" idx="0"/>
          </p:cNvCxnSpPr>
          <p:nvPr/>
        </p:nvCxnSpPr>
        <p:spPr>
          <a:xfrm flipH="1">
            <a:off x="4621813" y="2466150"/>
            <a:ext cx="1304100" cy="4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9" name="Google Shape;179;p10"/>
          <p:cNvCxnSpPr>
            <a:stCxn id="167" idx="2"/>
            <a:endCxn id="172" idx="0"/>
          </p:cNvCxnSpPr>
          <p:nvPr/>
        </p:nvCxnSpPr>
        <p:spPr>
          <a:xfrm>
            <a:off x="5925913" y="2466150"/>
            <a:ext cx="993300" cy="5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0" name="Google Shape;180;p10"/>
          <p:cNvCxnSpPr>
            <a:stCxn id="172" idx="2"/>
            <a:endCxn id="171" idx="0"/>
          </p:cNvCxnSpPr>
          <p:nvPr/>
        </p:nvCxnSpPr>
        <p:spPr>
          <a:xfrm flipH="1">
            <a:off x="5926013" y="3368150"/>
            <a:ext cx="9933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10"/>
          <p:cNvCxnSpPr>
            <a:stCxn id="172" idx="2"/>
            <a:endCxn id="173" idx="0"/>
          </p:cNvCxnSpPr>
          <p:nvPr/>
        </p:nvCxnSpPr>
        <p:spPr>
          <a:xfrm>
            <a:off x="6919313" y="3368150"/>
            <a:ext cx="12309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2" name="Google Shape;182;p10"/>
          <p:cNvSpPr txBox="1"/>
          <p:nvPr/>
        </p:nvSpPr>
        <p:spPr>
          <a:xfrm>
            <a:off x="5315550" y="1036025"/>
            <a:ext cx="17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10"/>
          <p:cNvCxnSpPr>
            <a:stCxn id="165" idx="3"/>
            <a:endCxn id="182" idx="1"/>
          </p:cNvCxnSpPr>
          <p:nvPr/>
        </p:nvCxnSpPr>
        <p:spPr>
          <a:xfrm flipH="1" rot="10800000">
            <a:off x="4693688" y="1236113"/>
            <a:ext cx="621900" cy="1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4" name="Google Shape;184;p10"/>
          <p:cNvCxnSpPr/>
          <p:nvPr/>
        </p:nvCxnSpPr>
        <p:spPr>
          <a:xfrm>
            <a:off x="182837" y="1730750"/>
            <a:ext cx="0" cy="24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0"/>
          <p:cNvCxnSpPr/>
          <p:nvPr/>
        </p:nvCxnSpPr>
        <p:spPr>
          <a:xfrm flipH="1" rot="10800000">
            <a:off x="170637" y="4217296"/>
            <a:ext cx="34860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0"/>
          <p:cNvCxnSpPr/>
          <p:nvPr/>
        </p:nvCxnSpPr>
        <p:spPr>
          <a:xfrm>
            <a:off x="195025" y="1742948"/>
            <a:ext cx="33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0"/>
          <p:cNvCxnSpPr/>
          <p:nvPr/>
        </p:nvCxnSpPr>
        <p:spPr>
          <a:xfrm>
            <a:off x="3571200" y="1755137"/>
            <a:ext cx="12300" cy="24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74" y="959150"/>
            <a:ext cx="5727500" cy="38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2199900" y="230300"/>
            <a:ext cx="49131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CLASSIFICATION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5849775" y="1626134"/>
            <a:ext cx="32790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★"/>
            </a:pP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★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Learning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★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decision trees are created using random datasets.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★"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Prevents Overfitting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/>
        </p:nvSpPr>
        <p:spPr>
          <a:xfrm>
            <a:off x="1347750" y="245650"/>
            <a:ext cx="6448500" cy="5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- RANDOM FOREST CLASSIFICATION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 b="0" l="0" r="0" t="9082"/>
          <a:stretch/>
        </p:blipFill>
        <p:spPr>
          <a:xfrm>
            <a:off x="152400" y="1136174"/>
            <a:ext cx="8839200" cy="3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/>
        </p:nvSpPr>
        <p:spPr>
          <a:xfrm>
            <a:off x="2973600" y="322400"/>
            <a:ext cx="31968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DELIVERABLES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325050" y="1303475"/>
            <a:ext cx="84939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★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Predicting if the news is true or false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★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Applying different ML models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Classification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○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Classification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★"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and analyse accuracy of the three ML models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1700" y="2827850"/>
            <a:ext cx="4331625" cy="254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1075" y="-27100"/>
            <a:ext cx="5152238" cy="28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4087275" cy="22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680088"/>
            <a:ext cx="4907901" cy="32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0" y="2299100"/>
            <a:ext cx="9163200" cy="78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" sz="39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PROBLEM STATEMENT</a:t>
            </a:r>
            <a:endParaRPr b="0" i="0" sz="3900" u="none" cap="none" strike="noStrik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idx="1" type="subTitle"/>
          </p:nvPr>
        </p:nvSpPr>
        <p:spPr>
          <a:xfrm>
            <a:off x="2355738" y="57200"/>
            <a:ext cx="4432500" cy="49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344388" y="725275"/>
            <a:ext cx="8455200" cy="708000"/>
          </a:xfrm>
          <a:prstGeom prst="rect">
            <a:avLst/>
          </a:prstGeom>
          <a:solidFill>
            <a:srgbClr val="B6E8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endParaRPr b="1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model that classifies a given news as fake or real news using Machine Learning</a:t>
            </a:r>
            <a:endParaRPr b="1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662" y="1541325"/>
            <a:ext cx="6966323" cy="3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idx="1" type="subTitle"/>
          </p:nvPr>
        </p:nvSpPr>
        <p:spPr>
          <a:xfrm>
            <a:off x="1811725" y="151250"/>
            <a:ext cx="3531300" cy="5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</a:t>
            </a:r>
            <a:endParaRPr b="1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2892" l="0" r="0" t="0"/>
          <a:stretch/>
        </p:blipFill>
        <p:spPr>
          <a:xfrm>
            <a:off x="6598450" y="-170025"/>
            <a:ext cx="2545551" cy="53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120850" y="988075"/>
            <a:ext cx="6477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: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 news article from Kaggle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 :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Removal of meaningless characters and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 of duplicate characters. Cleaning of data.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Vectorization :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of data into numeric format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Classifier Model :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the model using the train dataset. Given a news it predicts true or false using 3 ML models.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: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or Fake news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 of Accuracy of the three models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/>
        </p:nvSpPr>
        <p:spPr>
          <a:xfrm>
            <a:off x="1596475" y="224275"/>
            <a:ext cx="6342900" cy="52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VECTORIZATION?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50" y="3014975"/>
            <a:ext cx="3561825" cy="6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/>
        </p:nvSpPr>
        <p:spPr>
          <a:xfrm>
            <a:off x="86350" y="2690925"/>
            <a:ext cx="12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50" y="3948225"/>
            <a:ext cx="783907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/>
          <p:nvPr/>
        </p:nvSpPr>
        <p:spPr>
          <a:xfrm>
            <a:off x="65950" y="3609325"/>
            <a:ext cx="11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86350" y="4300775"/>
            <a:ext cx="9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450" y="4629850"/>
            <a:ext cx="77819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8625" y="967575"/>
            <a:ext cx="5357049" cy="1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 txBox="1"/>
          <p:nvPr/>
        </p:nvSpPr>
        <p:spPr>
          <a:xfrm>
            <a:off x="5672150" y="2263950"/>
            <a:ext cx="1692300" cy="615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Can’t be in the form of image/text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3222325" y="1867525"/>
            <a:ext cx="2551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5"/>
          <p:cNvCxnSpPr>
            <a:stCxn id="93" idx="0"/>
          </p:cNvCxnSpPr>
          <p:nvPr/>
        </p:nvCxnSpPr>
        <p:spPr>
          <a:xfrm>
            <a:off x="4498075" y="1867525"/>
            <a:ext cx="112320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" name="Google Shape;95;p5"/>
          <p:cNvCxnSpPr>
            <a:stCxn id="92" idx="3"/>
          </p:cNvCxnSpPr>
          <p:nvPr/>
        </p:nvCxnSpPr>
        <p:spPr>
          <a:xfrm>
            <a:off x="7364450" y="2571750"/>
            <a:ext cx="36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" name="Google Shape;96;p5"/>
          <p:cNvSpPr txBox="1"/>
          <p:nvPr/>
        </p:nvSpPr>
        <p:spPr>
          <a:xfrm>
            <a:off x="7725350" y="2294700"/>
            <a:ext cx="1290900" cy="554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→ Numerical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/>
        </p:nvSpPr>
        <p:spPr>
          <a:xfrm>
            <a:off x="162650" y="182975"/>
            <a:ext cx="83454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TF-ID</a:t>
            </a:r>
            <a:r>
              <a:rPr b="0" i="0" lang="en" sz="17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e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TERM FREQUENCY INVERSE DOCUMENT FREQUENCY  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9200" y="55425"/>
            <a:ext cx="2141725" cy="12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6"/>
          <p:cNvSpPr txBox="1"/>
          <p:nvPr/>
        </p:nvSpPr>
        <p:spPr>
          <a:xfrm>
            <a:off x="162650" y="1280800"/>
            <a:ext cx="39339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Documents → After cleaning data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Good boy  2. Good Girl  3. Boy Girl Good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6"/>
          <p:cNvCxnSpPr/>
          <p:nvPr/>
        </p:nvCxnSpPr>
        <p:spPr>
          <a:xfrm>
            <a:off x="249050" y="1934175"/>
            <a:ext cx="10200" cy="5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" name="Google Shape;105;p6"/>
          <p:cNvSpPr txBox="1"/>
          <p:nvPr/>
        </p:nvSpPr>
        <p:spPr>
          <a:xfrm>
            <a:off x="182975" y="2561575"/>
            <a:ext cx="7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" name="Google Shape;106;p6"/>
          <p:cNvGraphicFramePr/>
          <p:nvPr/>
        </p:nvGraphicFramePr>
        <p:xfrm>
          <a:off x="60975" y="252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{CF63DC40-CD92-4EEC-BA41-4BDC3D517580}</a:tableStyleId>
              </a:tblPr>
              <a:tblGrid>
                <a:gridCol w="513825"/>
                <a:gridCol w="636375"/>
              </a:tblGrid>
              <a:tr h="53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Word</a:t>
                      </a:r>
                      <a:endParaRPr sz="10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Freq</a:t>
                      </a:r>
                      <a:endParaRPr sz="10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38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Good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3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70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Boy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26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Girl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2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7" name="Google Shape;107;p6"/>
          <p:cNvCxnSpPr/>
          <p:nvPr/>
        </p:nvCxnSpPr>
        <p:spPr>
          <a:xfrm>
            <a:off x="1372275" y="2683575"/>
            <a:ext cx="9453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" name="Google Shape;108;p6"/>
          <p:cNvCxnSpPr/>
          <p:nvPr/>
        </p:nvCxnSpPr>
        <p:spPr>
          <a:xfrm>
            <a:off x="1402775" y="4025350"/>
            <a:ext cx="8742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" name="Google Shape;109;p6"/>
          <p:cNvSpPr txBox="1"/>
          <p:nvPr/>
        </p:nvSpPr>
        <p:spPr>
          <a:xfrm>
            <a:off x="2388775" y="2327800"/>
            <a:ext cx="3029100" cy="585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Term Frequency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8675" y="2592975"/>
            <a:ext cx="2653075" cy="4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6"/>
          <p:cNvSpPr txBox="1"/>
          <p:nvPr/>
        </p:nvSpPr>
        <p:spPr>
          <a:xfrm>
            <a:off x="2312425" y="3872875"/>
            <a:ext cx="3181800" cy="52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1550" y="3969050"/>
            <a:ext cx="2653075" cy="639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6"/>
          <p:cNvCxnSpPr>
            <a:stCxn id="109" idx="3"/>
          </p:cNvCxnSpPr>
          <p:nvPr/>
        </p:nvCxnSpPr>
        <p:spPr>
          <a:xfrm>
            <a:off x="5417875" y="2620300"/>
            <a:ext cx="498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" name="Google Shape;114;p6"/>
          <p:cNvCxnSpPr/>
          <p:nvPr/>
        </p:nvCxnSpPr>
        <p:spPr>
          <a:xfrm>
            <a:off x="5494225" y="4143325"/>
            <a:ext cx="5223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15" name="Google Shape;115;p6"/>
          <p:cNvGraphicFramePr/>
          <p:nvPr/>
        </p:nvGraphicFramePr>
        <p:xfrm>
          <a:off x="5936425" y="1413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{CF63DC40-CD92-4EEC-BA41-4BDC3D517580}</a:tableStyleId>
              </a:tblPr>
              <a:tblGrid>
                <a:gridCol w="559925"/>
                <a:gridCol w="559925"/>
                <a:gridCol w="559925"/>
                <a:gridCol w="559925"/>
              </a:tblGrid>
              <a:tr h="33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Doc 1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Doc 2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Doc 3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583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Good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⅓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7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Boy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⅓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7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/>
                        <a:t>Girl</a:t>
                      </a:r>
                      <a:endParaRPr sz="11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⅓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6" name="Google Shape;116;p6"/>
          <p:cNvGraphicFramePr/>
          <p:nvPr/>
        </p:nvGraphicFramePr>
        <p:xfrm>
          <a:off x="6066025" y="341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{CF63DC40-CD92-4EEC-BA41-4BDC3D517580}</a:tableStyleId>
              </a:tblPr>
              <a:tblGrid>
                <a:gridCol w="1203375"/>
                <a:gridCol w="1203375"/>
              </a:tblGrid>
              <a:tr h="3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IDF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Good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log(3/3) =0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log(3/2)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48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Girl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log(3/2)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/>
        </p:nvSpPr>
        <p:spPr>
          <a:xfrm>
            <a:off x="1884500" y="181525"/>
            <a:ext cx="5549700" cy="47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TABLE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" name="Google Shape;122;p7"/>
          <p:cNvGraphicFramePr/>
          <p:nvPr/>
        </p:nvGraphicFramePr>
        <p:xfrm>
          <a:off x="900625" y="145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{CF63DC40-CD92-4EEC-BA41-4BDC3D517580}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Features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WORDS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GOOD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BOY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GIRL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DOC 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* log(3/2)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DOC 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½ * log(3/2)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DOC 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⅓ * log(3/2)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⅓ * log(3/2)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7"/>
          <p:cNvSpPr txBox="1"/>
          <p:nvPr/>
        </p:nvSpPr>
        <p:spPr>
          <a:xfrm>
            <a:off x="2636575" y="977025"/>
            <a:ext cx="4201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: TF * IDF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86650" y="3648000"/>
            <a:ext cx="7693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Arial"/>
              <a:buAutoNum type="arabicPeriod"/>
            </a:pPr>
            <a:r>
              <a:rPr b="0" i="0" lang="en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a weight value that signifies how important a word is for an individual text message or document</a:t>
            </a:r>
            <a:endParaRPr b="0"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Arial"/>
              <a:buAutoNum type="arabicPeriod"/>
            </a:pPr>
            <a:r>
              <a:rPr b="0" i="0" lang="en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TF-IDF gives more weight to less frequently occurring events and less weight to expected events</a:t>
            </a:r>
            <a:endParaRPr b="0"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Arial"/>
              <a:buAutoNum type="arabicPeriod"/>
            </a:pPr>
            <a:r>
              <a:rPr b="0" i="0" lang="en" sz="13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product of TF x IDF of a word indicates how often the token is found in the document</a:t>
            </a:r>
            <a:endParaRPr b="0" i="0" sz="135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/>
        </p:nvSpPr>
        <p:spPr>
          <a:xfrm>
            <a:off x="1996900" y="207475"/>
            <a:ext cx="50829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1575" y="755175"/>
            <a:ext cx="4285951" cy="26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457425" y="996175"/>
            <a:ext cx="3201900" cy="600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ALGORITHM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Predicts if something is “TRUE” or “FALSE”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457425" y="2242013"/>
            <a:ext cx="3201900" cy="615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OF ALGORITHM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Probabilistic Value between 0 and 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467625" y="3430600"/>
            <a:ext cx="3181500" cy="785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 VALUE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&gt; Threshold Value → Output “1”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Output &lt; Threshold Value → Output “0”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675925" y="3430600"/>
            <a:ext cx="440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 Curve </a:t>
            </a:r>
            <a:endParaRPr b="1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X-axis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represents the feature : Features after vectorization : weights of occurrence of each doc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Y- axis</a:t>
            </a: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Probabilistic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Of Algorithm :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feature value, predicts TRUE or FALSE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/>
        </p:nvSpPr>
        <p:spPr>
          <a:xfrm>
            <a:off x="1996900" y="207475"/>
            <a:ext cx="5267400" cy="400200"/>
          </a:xfrm>
          <a:prstGeom prst="rect">
            <a:avLst/>
          </a:prstGeom>
          <a:solidFill>
            <a:srgbClr val="B6E8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CLASSIFICATION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499700" y="1084775"/>
            <a:ext cx="42780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 technique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tree-structured classifier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nodes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Leaf nodes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Decisions or the test are performed on the basis of features of the given dataset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Branches into subtrees - based on the answer (Yes/No) 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construct decision trees?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6115813" y="909350"/>
            <a:ext cx="2066700" cy="438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Salary is between Rs. 30000 and Rs. 60000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6270179" y="1909988"/>
            <a:ext cx="1904400" cy="438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Office - near to 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4704725" y="1921576"/>
            <a:ext cx="1308900" cy="614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6013632" y="2897250"/>
            <a:ext cx="1150800" cy="614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6307965" y="4193725"/>
            <a:ext cx="1195500" cy="614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7550450" y="2910625"/>
            <a:ext cx="1308900" cy="4386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cab facility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7762649" y="4193725"/>
            <a:ext cx="1195500" cy="6147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9"/>
          <p:cNvCxnSpPr>
            <a:stCxn id="141" idx="2"/>
          </p:cNvCxnSpPr>
          <p:nvPr/>
        </p:nvCxnSpPr>
        <p:spPr>
          <a:xfrm flipH="1">
            <a:off x="5435563" y="1347950"/>
            <a:ext cx="1713600" cy="55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9"/>
          <p:cNvCxnSpPr>
            <a:stCxn id="141" idx="2"/>
            <a:endCxn id="142" idx="0"/>
          </p:cNvCxnSpPr>
          <p:nvPr/>
        </p:nvCxnSpPr>
        <p:spPr>
          <a:xfrm>
            <a:off x="7149163" y="1347950"/>
            <a:ext cx="732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9"/>
          <p:cNvCxnSpPr>
            <a:stCxn id="142" idx="2"/>
            <a:endCxn id="144" idx="0"/>
          </p:cNvCxnSpPr>
          <p:nvPr/>
        </p:nvCxnSpPr>
        <p:spPr>
          <a:xfrm flipH="1">
            <a:off x="6589079" y="2348588"/>
            <a:ext cx="633300" cy="5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9"/>
          <p:cNvCxnSpPr>
            <a:stCxn id="142" idx="2"/>
            <a:endCxn id="146" idx="0"/>
          </p:cNvCxnSpPr>
          <p:nvPr/>
        </p:nvCxnSpPr>
        <p:spPr>
          <a:xfrm>
            <a:off x="7222379" y="2348588"/>
            <a:ext cx="9825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" name="Google Shape;152;p9"/>
          <p:cNvCxnSpPr>
            <a:stCxn id="146" idx="2"/>
            <a:endCxn id="145" idx="0"/>
          </p:cNvCxnSpPr>
          <p:nvPr/>
        </p:nvCxnSpPr>
        <p:spPr>
          <a:xfrm flipH="1">
            <a:off x="6905600" y="3349225"/>
            <a:ext cx="12993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3" name="Google Shape;153;p9"/>
          <p:cNvCxnSpPr>
            <a:stCxn id="146" idx="2"/>
            <a:endCxn id="147" idx="0"/>
          </p:cNvCxnSpPr>
          <p:nvPr/>
        </p:nvCxnSpPr>
        <p:spPr>
          <a:xfrm>
            <a:off x="8204900" y="3349225"/>
            <a:ext cx="155400" cy="8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" name="Google Shape;154;p9"/>
          <p:cNvSpPr txBox="1"/>
          <p:nvPr/>
        </p:nvSpPr>
        <p:spPr>
          <a:xfrm>
            <a:off x="7103240" y="1428863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5610777" y="1425513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706615" y="2371638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8204890" y="3571363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6443852" y="2422813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6856077" y="3652738"/>
            <a:ext cx="6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